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85" r:id="rId7"/>
    <p:sldId id="286" r:id="rId8"/>
    <p:sldId id="261" r:id="rId9"/>
    <p:sldId id="270" r:id="rId10"/>
    <p:sldId id="271" r:id="rId11"/>
    <p:sldId id="262" r:id="rId12"/>
    <p:sldId id="264" r:id="rId13"/>
    <p:sldId id="263" r:id="rId14"/>
    <p:sldId id="265" r:id="rId15"/>
    <p:sldId id="266" r:id="rId16"/>
    <p:sldId id="267" r:id="rId17"/>
    <p:sldId id="268" r:id="rId18"/>
    <p:sldId id="269" r:id="rId19"/>
    <p:sldId id="272" r:id="rId20"/>
    <p:sldId id="273" r:id="rId21"/>
    <p:sldId id="287" r:id="rId22"/>
    <p:sldId id="275" r:id="rId23"/>
    <p:sldId id="274" r:id="rId24"/>
    <p:sldId id="277" r:id="rId25"/>
    <p:sldId id="276" r:id="rId26"/>
    <p:sldId id="289" r:id="rId27"/>
    <p:sldId id="290" r:id="rId28"/>
    <p:sldId id="291" r:id="rId29"/>
    <p:sldId id="279" r:id="rId30"/>
    <p:sldId id="278" r:id="rId31"/>
    <p:sldId id="281" r:id="rId32"/>
    <p:sldId id="280" r:id="rId33"/>
    <p:sldId id="282" r:id="rId34"/>
    <p:sldId id="283" r:id="rId35"/>
    <p:sldId id="293" r:id="rId36"/>
    <p:sldId id="292" r:id="rId37"/>
    <p:sldId id="294" r:id="rId38"/>
    <p:sldId id="295" r:id="rId39"/>
    <p:sldId id="296" r:id="rId40"/>
    <p:sldId id="28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F744D-114F-4966-B816-8782452C43E4}" type="doc">
      <dgm:prSet loTypeId="urn:microsoft.com/office/officeart/2005/8/layout/pyramid1" loCatId="pyramid" qsTypeId="urn:microsoft.com/office/officeart/2005/8/quickstyle/3d2" qsCatId="3D" csTypeId="urn:microsoft.com/office/officeart/2005/8/colors/colorful5" csCatId="colorful" phldr="1"/>
      <dgm:spPr/>
    </dgm:pt>
    <dgm:pt modelId="{1BBD8224-3E9D-40A9-9F62-D3AB5B884839}">
      <dgm:prSet phldrT="[Text]" custT="1"/>
      <dgm:spPr/>
      <dgm:t>
        <a:bodyPr/>
        <a:lstStyle/>
        <a:p>
          <a:endParaRPr lang="en-US" sz="2600" dirty="0" smtClean="0"/>
        </a:p>
        <a:p>
          <a:r>
            <a:rPr lang="en-US" sz="2600" dirty="0" smtClean="0"/>
            <a:t>Does </a:t>
          </a:r>
        </a:p>
      </dgm:t>
    </dgm:pt>
    <dgm:pt modelId="{DA49901E-C5C6-433C-983C-E19A9DED33CF}" type="parTrans" cxnId="{FE00B5AC-0F8E-4A61-832E-45A45C1A95B4}">
      <dgm:prSet/>
      <dgm:spPr/>
      <dgm:t>
        <a:bodyPr/>
        <a:lstStyle/>
        <a:p>
          <a:endParaRPr lang="en-US" sz="2600"/>
        </a:p>
      </dgm:t>
    </dgm:pt>
    <dgm:pt modelId="{402C0822-15D5-44AE-B555-82A623AC79DA}" type="sibTrans" cxnId="{FE00B5AC-0F8E-4A61-832E-45A45C1A95B4}">
      <dgm:prSet/>
      <dgm:spPr/>
      <dgm:t>
        <a:bodyPr/>
        <a:lstStyle/>
        <a:p>
          <a:endParaRPr lang="en-US" sz="2600"/>
        </a:p>
      </dgm:t>
    </dgm:pt>
    <dgm:pt modelId="{E62FAC7D-ED37-4319-88F3-22C895926B57}">
      <dgm:prSet phldrT="[Text]" custT="1"/>
      <dgm:spPr/>
      <dgm:t>
        <a:bodyPr/>
        <a:lstStyle/>
        <a:p>
          <a:r>
            <a:rPr lang="en-US" sz="2600" dirty="0" smtClean="0"/>
            <a:t>Shows how</a:t>
          </a:r>
          <a:endParaRPr lang="en-US" sz="2600" dirty="0"/>
        </a:p>
      </dgm:t>
    </dgm:pt>
    <dgm:pt modelId="{76C53570-5746-42D6-9D0D-B7BEDEBC139F}" type="parTrans" cxnId="{59C9DADF-CAFC-413E-965F-FA82E19BCD99}">
      <dgm:prSet/>
      <dgm:spPr/>
      <dgm:t>
        <a:bodyPr/>
        <a:lstStyle/>
        <a:p>
          <a:endParaRPr lang="en-US" sz="2600"/>
        </a:p>
      </dgm:t>
    </dgm:pt>
    <dgm:pt modelId="{10F197F5-C75C-4E24-A0A2-58F9E6CDB8AE}" type="sibTrans" cxnId="{59C9DADF-CAFC-413E-965F-FA82E19BCD99}">
      <dgm:prSet/>
      <dgm:spPr/>
      <dgm:t>
        <a:bodyPr/>
        <a:lstStyle/>
        <a:p>
          <a:endParaRPr lang="en-US" sz="2600"/>
        </a:p>
      </dgm:t>
    </dgm:pt>
    <dgm:pt modelId="{367ED7A0-F236-426E-908E-9EEFA5926A1F}">
      <dgm:prSet phldrT="[Text]" custT="1"/>
      <dgm:spPr/>
      <dgm:t>
        <a:bodyPr/>
        <a:lstStyle/>
        <a:p>
          <a:r>
            <a:rPr lang="en-US" sz="2600" dirty="0" smtClean="0"/>
            <a:t>Knows</a:t>
          </a:r>
          <a:endParaRPr lang="en-US" sz="2600" dirty="0"/>
        </a:p>
      </dgm:t>
    </dgm:pt>
    <dgm:pt modelId="{3D36C491-78FA-4B87-AF8A-840D5BA3C4F5}" type="parTrans" cxnId="{62C6A439-F0E1-4248-96CC-8310643B1B43}">
      <dgm:prSet/>
      <dgm:spPr/>
      <dgm:t>
        <a:bodyPr/>
        <a:lstStyle/>
        <a:p>
          <a:endParaRPr lang="en-US" sz="2600"/>
        </a:p>
      </dgm:t>
    </dgm:pt>
    <dgm:pt modelId="{5424CABC-42EB-4F36-A9AB-CDFD9E507831}" type="sibTrans" cxnId="{62C6A439-F0E1-4248-96CC-8310643B1B43}">
      <dgm:prSet/>
      <dgm:spPr/>
      <dgm:t>
        <a:bodyPr/>
        <a:lstStyle/>
        <a:p>
          <a:endParaRPr lang="en-US" sz="2600"/>
        </a:p>
      </dgm:t>
    </dgm:pt>
    <dgm:pt modelId="{46299120-C0E4-4B1B-AFBF-233B4F4051EF}">
      <dgm:prSet phldrT="[Text]" custT="1"/>
      <dgm:spPr/>
      <dgm:t>
        <a:bodyPr/>
        <a:lstStyle/>
        <a:p>
          <a:r>
            <a:rPr lang="en-US" sz="2600" dirty="0" smtClean="0"/>
            <a:t>Knows how</a:t>
          </a:r>
          <a:endParaRPr lang="en-US" sz="2600" dirty="0"/>
        </a:p>
      </dgm:t>
    </dgm:pt>
    <dgm:pt modelId="{6207BE59-D794-438F-9A95-33C4E8FDA48B}" type="parTrans" cxnId="{40244B20-1121-4FFF-BE55-4B58F2672B99}">
      <dgm:prSet/>
      <dgm:spPr/>
      <dgm:t>
        <a:bodyPr/>
        <a:lstStyle/>
        <a:p>
          <a:endParaRPr lang="en-US" sz="2600"/>
        </a:p>
      </dgm:t>
    </dgm:pt>
    <dgm:pt modelId="{AB4B7BB6-3C41-482D-BD2F-DFE4CE6F0D13}" type="sibTrans" cxnId="{40244B20-1121-4FFF-BE55-4B58F2672B99}">
      <dgm:prSet/>
      <dgm:spPr/>
      <dgm:t>
        <a:bodyPr/>
        <a:lstStyle/>
        <a:p>
          <a:endParaRPr lang="en-US" sz="2600"/>
        </a:p>
      </dgm:t>
    </dgm:pt>
    <dgm:pt modelId="{EDA927CE-BB11-4B79-9B8B-DF971AEE933E}" type="pres">
      <dgm:prSet presAssocID="{CA9F744D-114F-4966-B816-8782452C43E4}" presName="Name0" presStyleCnt="0">
        <dgm:presLayoutVars>
          <dgm:dir/>
          <dgm:animLvl val="lvl"/>
          <dgm:resizeHandles val="exact"/>
        </dgm:presLayoutVars>
      </dgm:prSet>
      <dgm:spPr/>
    </dgm:pt>
    <dgm:pt modelId="{505D470D-904A-42CF-BE67-4CA1966B2F8A}" type="pres">
      <dgm:prSet presAssocID="{1BBD8224-3E9D-40A9-9F62-D3AB5B884839}" presName="Name8" presStyleCnt="0"/>
      <dgm:spPr/>
    </dgm:pt>
    <dgm:pt modelId="{8CCA49D4-B7F8-4017-9E8F-0C452BBFA207}" type="pres">
      <dgm:prSet presAssocID="{1BBD8224-3E9D-40A9-9F62-D3AB5B88483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F2D47-0B25-4625-BBE8-82E2F29D92C0}" type="pres">
      <dgm:prSet presAssocID="{1BBD8224-3E9D-40A9-9F62-D3AB5B88483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22FD24-3D72-4D7C-A7DC-226B7EB10823}" type="pres">
      <dgm:prSet presAssocID="{E62FAC7D-ED37-4319-88F3-22C895926B57}" presName="Name8" presStyleCnt="0"/>
      <dgm:spPr/>
    </dgm:pt>
    <dgm:pt modelId="{FDD050A2-56CF-462D-833E-324291C91EBC}" type="pres">
      <dgm:prSet presAssocID="{E62FAC7D-ED37-4319-88F3-22C895926B57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FB5F4-5251-40F9-B16A-A4F1AB4DA188}" type="pres">
      <dgm:prSet presAssocID="{E62FAC7D-ED37-4319-88F3-22C895926B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F35905-86A3-480F-897A-4A8D234575AB}" type="pres">
      <dgm:prSet presAssocID="{46299120-C0E4-4B1B-AFBF-233B4F4051EF}" presName="Name8" presStyleCnt="0"/>
      <dgm:spPr/>
    </dgm:pt>
    <dgm:pt modelId="{6524EA0E-A1CD-4A23-8B91-36109879BB25}" type="pres">
      <dgm:prSet presAssocID="{46299120-C0E4-4B1B-AFBF-233B4F4051EF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DE8F8-2CE1-4B4D-B03D-9CE930EF8961}" type="pres">
      <dgm:prSet presAssocID="{46299120-C0E4-4B1B-AFBF-233B4F4051E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BACC40-B61F-4102-BBC9-C5321AE46073}" type="pres">
      <dgm:prSet presAssocID="{367ED7A0-F236-426E-908E-9EEFA5926A1F}" presName="Name8" presStyleCnt="0"/>
      <dgm:spPr/>
    </dgm:pt>
    <dgm:pt modelId="{A5C2E228-941E-46FD-94FA-CAD0098C057F}" type="pres">
      <dgm:prSet presAssocID="{367ED7A0-F236-426E-908E-9EEFA5926A1F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BF101B-70D4-4424-B886-91862202F3E0}" type="pres">
      <dgm:prSet presAssocID="{367ED7A0-F236-426E-908E-9EEFA5926A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2B7233-DA4F-4BB5-BC7D-1F2B2B315EC6}" type="presOf" srcId="{46299120-C0E4-4B1B-AFBF-233B4F4051EF}" destId="{6524EA0E-A1CD-4A23-8B91-36109879BB25}" srcOrd="0" destOrd="0" presId="urn:microsoft.com/office/officeart/2005/8/layout/pyramid1"/>
    <dgm:cxn modelId="{3B8271C1-F712-436C-B092-F2CD9D6B4008}" type="presOf" srcId="{367ED7A0-F236-426E-908E-9EEFA5926A1F}" destId="{A5C2E228-941E-46FD-94FA-CAD0098C057F}" srcOrd="0" destOrd="0" presId="urn:microsoft.com/office/officeart/2005/8/layout/pyramid1"/>
    <dgm:cxn modelId="{CC54E64C-B456-411D-82A2-646CD3B062DF}" type="presOf" srcId="{E62FAC7D-ED37-4319-88F3-22C895926B57}" destId="{33CFB5F4-5251-40F9-B16A-A4F1AB4DA188}" srcOrd="1" destOrd="0" presId="urn:microsoft.com/office/officeart/2005/8/layout/pyramid1"/>
    <dgm:cxn modelId="{FE00B5AC-0F8E-4A61-832E-45A45C1A95B4}" srcId="{CA9F744D-114F-4966-B816-8782452C43E4}" destId="{1BBD8224-3E9D-40A9-9F62-D3AB5B884839}" srcOrd="0" destOrd="0" parTransId="{DA49901E-C5C6-433C-983C-E19A9DED33CF}" sibTransId="{402C0822-15D5-44AE-B555-82A623AC79DA}"/>
    <dgm:cxn modelId="{B98BE444-17A6-4454-AD2D-E69C4F8E072E}" type="presOf" srcId="{E62FAC7D-ED37-4319-88F3-22C895926B57}" destId="{FDD050A2-56CF-462D-833E-324291C91EBC}" srcOrd="0" destOrd="0" presId="urn:microsoft.com/office/officeart/2005/8/layout/pyramid1"/>
    <dgm:cxn modelId="{97EA1B88-7D42-426D-8EF8-AFC727F6A9E5}" type="presOf" srcId="{1BBD8224-3E9D-40A9-9F62-D3AB5B884839}" destId="{8CCA49D4-B7F8-4017-9E8F-0C452BBFA207}" srcOrd="0" destOrd="0" presId="urn:microsoft.com/office/officeart/2005/8/layout/pyramid1"/>
    <dgm:cxn modelId="{62C6A439-F0E1-4248-96CC-8310643B1B43}" srcId="{CA9F744D-114F-4966-B816-8782452C43E4}" destId="{367ED7A0-F236-426E-908E-9EEFA5926A1F}" srcOrd="3" destOrd="0" parTransId="{3D36C491-78FA-4B87-AF8A-840D5BA3C4F5}" sibTransId="{5424CABC-42EB-4F36-A9AB-CDFD9E507831}"/>
    <dgm:cxn modelId="{59C9DADF-CAFC-413E-965F-FA82E19BCD99}" srcId="{CA9F744D-114F-4966-B816-8782452C43E4}" destId="{E62FAC7D-ED37-4319-88F3-22C895926B57}" srcOrd="1" destOrd="0" parTransId="{76C53570-5746-42D6-9D0D-B7BEDEBC139F}" sibTransId="{10F197F5-C75C-4E24-A0A2-58F9E6CDB8AE}"/>
    <dgm:cxn modelId="{F7716BB9-005E-40D8-8956-48936E674880}" type="presOf" srcId="{CA9F744D-114F-4966-B816-8782452C43E4}" destId="{EDA927CE-BB11-4B79-9B8B-DF971AEE933E}" srcOrd="0" destOrd="0" presId="urn:microsoft.com/office/officeart/2005/8/layout/pyramid1"/>
    <dgm:cxn modelId="{ABD65909-565F-4E5F-A0DE-273A7F52D46D}" type="presOf" srcId="{46299120-C0E4-4B1B-AFBF-233B4F4051EF}" destId="{298DE8F8-2CE1-4B4D-B03D-9CE930EF8961}" srcOrd="1" destOrd="0" presId="urn:microsoft.com/office/officeart/2005/8/layout/pyramid1"/>
    <dgm:cxn modelId="{3280A7DB-F390-495A-BCB3-F655D2951E63}" type="presOf" srcId="{1BBD8224-3E9D-40A9-9F62-D3AB5B884839}" destId="{D36F2D47-0B25-4625-BBE8-82E2F29D92C0}" srcOrd="1" destOrd="0" presId="urn:microsoft.com/office/officeart/2005/8/layout/pyramid1"/>
    <dgm:cxn modelId="{40244B20-1121-4FFF-BE55-4B58F2672B99}" srcId="{CA9F744D-114F-4966-B816-8782452C43E4}" destId="{46299120-C0E4-4B1B-AFBF-233B4F4051EF}" srcOrd="2" destOrd="0" parTransId="{6207BE59-D794-438F-9A95-33C4E8FDA48B}" sibTransId="{AB4B7BB6-3C41-482D-BD2F-DFE4CE6F0D13}"/>
    <dgm:cxn modelId="{B29D38CA-908D-4533-8A30-356878AC5ABB}" type="presOf" srcId="{367ED7A0-F236-426E-908E-9EEFA5926A1F}" destId="{C7BF101B-70D4-4424-B886-91862202F3E0}" srcOrd="1" destOrd="0" presId="urn:microsoft.com/office/officeart/2005/8/layout/pyramid1"/>
    <dgm:cxn modelId="{C4FB549A-AAE0-4837-BBC8-C5504964145B}" type="presParOf" srcId="{EDA927CE-BB11-4B79-9B8B-DF971AEE933E}" destId="{505D470D-904A-42CF-BE67-4CA1966B2F8A}" srcOrd="0" destOrd="0" presId="urn:microsoft.com/office/officeart/2005/8/layout/pyramid1"/>
    <dgm:cxn modelId="{444EC6C6-2D10-4362-B0C4-3E96EC154F8E}" type="presParOf" srcId="{505D470D-904A-42CF-BE67-4CA1966B2F8A}" destId="{8CCA49D4-B7F8-4017-9E8F-0C452BBFA207}" srcOrd="0" destOrd="0" presId="urn:microsoft.com/office/officeart/2005/8/layout/pyramid1"/>
    <dgm:cxn modelId="{7B84F539-287C-4EA2-8ED6-7072E750385A}" type="presParOf" srcId="{505D470D-904A-42CF-BE67-4CA1966B2F8A}" destId="{D36F2D47-0B25-4625-BBE8-82E2F29D92C0}" srcOrd="1" destOrd="0" presId="urn:microsoft.com/office/officeart/2005/8/layout/pyramid1"/>
    <dgm:cxn modelId="{6F43CFD7-5EA0-4931-BA23-FFA8333FC0ED}" type="presParOf" srcId="{EDA927CE-BB11-4B79-9B8B-DF971AEE933E}" destId="{9622FD24-3D72-4D7C-A7DC-226B7EB10823}" srcOrd="1" destOrd="0" presId="urn:microsoft.com/office/officeart/2005/8/layout/pyramid1"/>
    <dgm:cxn modelId="{35945BD1-698F-4DD5-864F-DD4C39E85F21}" type="presParOf" srcId="{9622FD24-3D72-4D7C-A7DC-226B7EB10823}" destId="{FDD050A2-56CF-462D-833E-324291C91EBC}" srcOrd="0" destOrd="0" presId="urn:microsoft.com/office/officeart/2005/8/layout/pyramid1"/>
    <dgm:cxn modelId="{F7F0DF57-4092-42F4-8247-62CA329D53DB}" type="presParOf" srcId="{9622FD24-3D72-4D7C-A7DC-226B7EB10823}" destId="{33CFB5F4-5251-40F9-B16A-A4F1AB4DA188}" srcOrd="1" destOrd="0" presId="urn:microsoft.com/office/officeart/2005/8/layout/pyramid1"/>
    <dgm:cxn modelId="{81619A86-5F0F-45B8-A255-2E0DCA7FB5E6}" type="presParOf" srcId="{EDA927CE-BB11-4B79-9B8B-DF971AEE933E}" destId="{42F35905-86A3-480F-897A-4A8D234575AB}" srcOrd="2" destOrd="0" presId="urn:microsoft.com/office/officeart/2005/8/layout/pyramid1"/>
    <dgm:cxn modelId="{6848E2BC-1B9F-464F-AB91-8AA93C5AEE4D}" type="presParOf" srcId="{42F35905-86A3-480F-897A-4A8D234575AB}" destId="{6524EA0E-A1CD-4A23-8B91-36109879BB25}" srcOrd="0" destOrd="0" presId="urn:microsoft.com/office/officeart/2005/8/layout/pyramid1"/>
    <dgm:cxn modelId="{53B72FDE-3DD1-49D1-8D93-96595D9DB051}" type="presParOf" srcId="{42F35905-86A3-480F-897A-4A8D234575AB}" destId="{298DE8F8-2CE1-4B4D-B03D-9CE930EF8961}" srcOrd="1" destOrd="0" presId="urn:microsoft.com/office/officeart/2005/8/layout/pyramid1"/>
    <dgm:cxn modelId="{58658D99-CCB1-4809-A7B5-0F5F71795341}" type="presParOf" srcId="{EDA927CE-BB11-4B79-9B8B-DF971AEE933E}" destId="{56BACC40-B61F-4102-BBC9-C5321AE46073}" srcOrd="3" destOrd="0" presId="urn:microsoft.com/office/officeart/2005/8/layout/pyramid1"/>
    <dgm:cxn modelId="{705B2CD1-529F-4389-A0DD-1168A30A797F}" type="presParOf" srcId="{56BACC40-B61F-4102-BBC9-C5321AE46073}" destId="{A5C2E228-941E-46FD-94FA-CAD0098C057F}" srcOrd="0" destOrd="0" presId="urn:microsoft.com/office/officeart/2005/8/layout/pyramid1"/>
    <dgm:cxn modelId="{A3B55AF2-F66C-4823-8EF1-59F84F43A171}" type="presParOf" srcId="{56BACC40-B61F-4102-BBC9-C5321AE46073}" destId="{C7BF101B-70D4-4424-B886-91862202F3E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E6ED5F-7E75-4A43-95C3-8F191C50DCEE}" type="doc">
      <dgm:prSet loTypeId="urn:microsoft.com/office/officeart/2005/8/layout/vList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E6E7D06-9273-4578-8707-D4F5D70D81D6}">
      <dgm:prSet phldrT="[Text]"/>
      <dgm:spPr/>
      <dgm:t>
        <a:bodyPr/>
        <a:lstStyle/>
        <a:p>
          <a:r>
            <a:rPr lang="en-US" dirty="0" smtClean="0"/>
            <a:t>Constructed-response formats</a:t>
          </a:r>
          <a:endParaRPr lang="en-US" dirty="0"/>
        </a:p>
      </dgm:t>
    </dgm:pt>
    <dgm:pt modelId="{2773EF3D-F85E-45CB-AC3C-3CA84434990C}" type="parTrans" cxnId="{405AE0E9-C71F-430B-87E2-95295CD22D20}">
      <dgm:prSet/>
      <dgm:spPr/>
      <dgm:t>
        <a:bodyPr/>
        <a:lstStyle/>
        <a:p>
          <a:endParaRPr lang="en-US"/>
        </a:p>
      </dgm:t>
    </dgm:pt>
    <dgm:pt modelId="{2DA645A1-D3A6-4828-A80F-82490E493D4A}" type="sibTrans" cxnId="{405AE0E9-C71F-430B-87E2-95295CD22D20}">
      <dgm:prSet/>
      <dgm:spPr/>
      <dgm:t>
        <a:bodyPr/>
        <a:lstStyle/>
        <a:p>
          <a:endParaRPr lang="en-US"/>
        </a:p>
      </dgm:t>
    </dgm:pt>
    <dgm:pt modelId="{89C3141B-0DD1-4B9D-8D37-06283F9B7C84}">
      <dgm:prSet phldrT="[Text]"/>
      <dgm:spPr/>
      <dgm:t>
        <a:bodyPr/>
        <a:lstStyle/>
        <a:p>
          <a:r>
            <a:rPr lang="en-US" dirty="0" smtClean="0"/>
            <a:t>Essays questions</a:t>
          </a:r>
          <a:endParaRPr lang="en-US" dirty="0"/>
        </a:p>
      </dgm:t>
    </dgm:pt>
    <dgm:pt modelId="{CEAD71F0-92C7-4F91-AD02-A0CD23414B18}" type="parTrans" cxnId="{9B73F726-87BA-43E6-B7A2-0AC05788EFF5}">
      <dgm:prSet/>
      <dgm:spPr/>
      <dgm:t>
        <a:bodyPr/>
        <a:lstStyle/>
        <a:p>
          <a:endParaRPr lang="en-US"/>
        </a:p>
      </dgm:t>
    </dgm:pt>
    <dgm:pt modelId="{5C8A0D69-0272-4390-B5FB-704BE6ABBC69}" type="sibTrans" cxnId="{9B73F726-87BA-43E6-B7A2-0AC05788EFF5}">
      <dgm:prSet/>
      <dgm:spPr/>
      <dgm:t>
        <a:bodyPr/>
        <a:lstStyle/>
        <a:p>
          <a:endParaRPr lang="en-US"/>
        </a:p>
      </dgm:t>
    </dgm:pt>
    <dgm:pt modelId="{C1AC76D7-C072-4677-8705-B8754C23A571}">
      <dgm:prSet phldrT="[Text]"/>
      <dgm:spPr/>
      <dgm:t>
        <a:bodyPr/>
        <a:lstStyle/>
        <a:p>
          <a:r>
            <a:rPr lang="en-US" dirty="0" smtClean="0"/>
            <a:t>Selected-response formats</a:t>
          </a:r>
          <a:endParaRPr lang="en-US" dirty="0"/>
        </a:p>
      </dgm:t>
    </dgm:pt>
    <dgm:pt modelId="{40D4B4EE-8C56-4CC3-865A-53D879DD6EBE}" type="parTrans" cxnId="{8D81E353-8BBF-4E13-A012-D10BBA03A819}">
      <dgm:prSet/>
      <dgm:spPr/>
      <dgm:t>
        <a:bodyPr/>
        <a:lstStyle/>
        <a:p>
          <a:endParaRPr lang="en-US"/>
        </a:p>
      </dgm:t>
    </dgm:pt>
    <dgm:pt modelId="{467A0E1A-03C5-4FCB-B9CC-CF91B6987FD0}" type="sibTrans" cxnId="{8D81E353-8BBF-4E13-A012-D10BBA03A819}">
      <dgm:prSet/>
      <dgm:spPr/>
      <dgm:t>
        <a:bodyPr/>
        <a:lstStyle/>
        <a:p>
          <a:endParaRPr lang="en-US"/>
        </a:p>
      </dgm:t>
    </dgm:pt>
    <dgm:pt modelId="{10E204B3-86CB-42C2-B631-3120DBD40FEF}">
      <dgm:prSet phldrT="[Text]"/>
      <dgm:spPr/>
      <dgm:t>
        <a:bodyPr/>
        <a:lstStyle/>
        <a:p>
          <a:r>
            <a:rPr lang="en-US" dirty="0" smtClean="0"/>
            <a:t>MCQ</a:t>
          </a:r>
          <a:endParaRPr lang="en-US" dirty="0"/>
        </a:p>
      </dgm:t>
    </dgm:pt>
    <dgm:pt modelId="{A1CCEB13-5E37-4DF7-A952-69295D57AB0F}" type="parTrans" cxnId="{64A2CF0E-79A3-4526-9C7F-33CABED920E6}">
      <dgm:prSet/>
      <dgm:spPr/>
      <dgm:t>
        <a:bodyPr/>
        <a:lstStyle/>
        <a:p>
          <a:endParaRPr lang="en-US"/>
        </a:p>
      </dgm:t>
    </dgm:pt>
    <dgm:pt modelId="{80CE1591-F1B8-4BE4-9CEE-1964811A360B}" type="sibTrans" cxnId="{64A2CF0E-79A3-4526-9C7F-33CABED920E6}">
      <dgm:prSet/>
      <dgm:spPr/>
      <dgm:t>
        <a:bodyPr/>
        <a:lstStyle/>
        <a:p>
          <a:endParaRPr lang="en-US"/>
        </a:p>
      </dgm:t>
    </dgm:pt>
    <dgm:pt modelId="{1D2F27D5-3942-4CBC-8DC5-FEE2F02326ED}" type="pres">
      <dgm:prSet presAssocID="{5EE6ED5F-7E75-4A43-95C3-8F191C50DC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4C5776-0AAB-4668-A457-F482F3CCDF9C}" type="pres">
      <dgm:prSet presAssocID="{BE6E7D06-9273-4578-8707-D4F5D70D81D6}" presName="parentText" presStyleLbl="node1" presStyleIdx="0" presStyleCnt="2" custLinFactNeighborX="10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43063-5A79-430A-ACC2-220D4C06324A}" type="pres">
      <dgm:prSet presAssocID="{BE6E7D06-9273-4578-8707-D4F5D70D81D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A457E-76FA-4E38-98CB-1AC5A32428D7}" type="pres">
      <dgm:prSet presAssocID="{C1AC76D7-C072-4677-8705-B8754C23A57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A9017A-94BD-406B-83DD-52C1B50F2F76}" type="pres">
      <dgm:prSet presAssocID="{C1AC76D7-C072-4677-8705-B8754C23A57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DA9460-021F-4572-AB33-D2BC5A60280F}" type="presOf" srcId="{10E204B3-86CB-42C2-B631-3120DBD40FEF}" destId="{B3A9017A-94BD-406B-83DD-52C1B50F2F76}" srcOrd="0" destOrd="0" presId="urn:microsoft.com/office/officeart/2005/8/layout/vList2"/>
    <dgm:cxn modelId="{6ECD9B21-66E7-4CD0-987A-1AA0FE6DA15B}" type="presOf" srcId="{C1AC76D7-C072-4677-8705-B8754C23A571}" destId="{1EDA457E-76FA-4E38-98CB-1AC5A32428D7}" srcOrd="0" destOrd="0" presId="urn:microsoft.com/office/officeart/2005/8/layout/vList2"/>
    <dgm:cxn modelId="{106B8F13-4D5A-4340-8F32-7D26B04F8B96}" type="presOf" srcId="{5EE6ED5F-7E75-4A43-95C3-8F191C50DCEE}" destId="{1D2F27D5-3942-4CBC-8DC5-FEE2F02326ED}" srcOrd="0" destOrd="0" presId="urn:microsoft.com/office/officeart/2005/8/layout/vList2"/>
    <dgm:cxn modelId="{8D81E353-8BBF-4E13-A012-D10BBA03A819}" srcId="{5EE6ED5F-7E75-4A43-95C3-8F191C50DCEE}" destId="{C1AC76D7-C072-4677-8705-B8754C23A571}" srcOrd="1" destOrd="0" parTransId="{40D4B4EE-8C56-4CC3-865A-53D879DD6EBE}" sibTransId="{467A0E1A-03C5-4FCB-B9CC-CF91B6987FD0}"/>
    <dgm:cxn modelId="{64A2CF0E-79A3-4526-9C7F-33CABED920E6}" srcId="{C1AC76D7-C072-4677-8705-B8754C23A571}" destId="{10E204B3-86CB-42C2-B631-3120DBD40FEF}" srcOrd="0" destOrd="0" parTransId="{A1CCEB13-5E37-4DF7-A952-69295D57AB0F}" sibTransId="{80CE1591-F1B8-4BE4-9CEE-1964811A360B}"/>
    <dgm:cxn modelId="{405AE0E9-C71F-430B-87E2-95295CD22D20}" srcId="{5EE6ED5F-7E75-4A43-95C3-8F191C50DCEE}" destId="{BE6E7D06-9273-4578-8707-D4F5D70D81D6}" srcOrd="0" destOrd="0" parTransId="{2773EF3D-F85E-45CB-AC3C-3CA84434990C}" sibTransId="{2DA645A1-D3A6-4828-A80F-82490E493D4A}"/>
    <dgm:cxn modelId="{9B73F726-87BA-43E6-B7A2-0AC05788EFF5}" srcId="{BE6E7D06-9273-4578-8707-D4F5D70D81D6}" destId="{89C3141B-0DD1-4B9D-8D37-06283F9B7C84}" srcOrd="0" destOrd="0" parTransId="{CEAD71F0-92C7-4F91-AD02-A0CD23414B18}" sibTransId="{5C8A0D69-0272-4390-B5FB-704BE6ABBC69}"/>
    <dgm:cxn modelId="{92698405-AB20-4435-A878-B7AD1FF71140}" type="presOf" srcId="{89C3141B-0DD1-4B9D-8D37-06283F9B7C84}" destId="{E0343063-5A79-430A-ACC2-220D4C06324A}" srcOrd="0" destOrd="0" presId="urn:microsoft.com/office/officeart/2005/8/layout/vList2"/>
    <dgm:cxn modelId="{F5A9B7D7-E09D-48D1-A557-CB6BDB03E5B1}" type="presOf" srcId="{BE6E7D06-9273-4578-8707-D4F5D70D81D6}" destId="{414C5776-0AAB-4668-A457-F482F3CCDF9C}" srcOrd="0" destOrd="0" presId="urn:microsoft.com/office/officeart/2005/8/layout/vList2"/>
    <dgm:cxn modelId="{161BD4B3-9F46-44C8-B2A5-C59A830AD3E2}" type="presParOf" srcId="{1D2F27D5-3942-4CBC-8DC5-FEE2F02326ED}" destId="{414C5776-0AAB-4668-A457-F482F3CCDF9C}" srcOrd="0" destOrd="0" presId="urn:microsoft.com/office/officeart/2005/8/layout/vList2"/>
    <dgm:cxn modelId="{0D87B151-C4B3-4464-9D8D-20155A6255AC}" type="presParOf" srcId="{1D2F27D5-3942-4CBC-8DC5-FEE2F02326ED}" destId="{E0343063-5A79-430A-ACC2-220D4C06324A}" srcOrd="1" destOrd="0" presId="urn:microsoft.com/office/officeart/2005/8/layout/vList2"/>
    <dgm:cxn modelId="{533492DF-CB6D-45CC-86D6-ABE90F6D6143}" type="presParOf" srcId="{1D2F27D5-3942-4CBC-8DC5-FEE2F02326ED}" destId="{1EDA457E-76FA-4E38-98CB-1AC5A32428D7}" srcOrd="2" destOrd="0" presId="urn:microsoft.com/office/officeart/2005/8/layout/vList2"/>
    <dgm:cxn modelId="{6BF157BA-F54E-4114-A91D-38FA7516F069}" type="presParOf" srcId="{1D2F27D5-3942-4CBC-8DC5-FEE2F02326ED}" destId="{B3A9017A-94BD-406B-83DD-52C1B50F2F7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77EADE-9B6A-483D-97C6-8B34AD198DE9}" type="doc">
      <dgm:prSet loTypeId="urn:microsoft.com/office/officeart/2005/8/layout/vList2" loCatId="list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7541651-9351-48A5-9435-9E31D06730C7}">
      <dgm:prSet phldrT="[Text]"/>
      <dgm:spPr/>
      <dgm:t>
        <a:bodyPr/>
        <a:lstStyle/>
        <a:p>
          <a:pPr algn="ctr"/>
          <a:r>
            <a:rPr lang="en-US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Multiple True False (MTF) </a:t>
          </a:r>
        </a:p>
        <a:p>
          <a:pPr algn="ctr"/>
          <a:r>
            <a:rPr lang="en-US" b="1" cap="none" spc="50" smtClean="0">
              <a:ln w="12700" cmpd="sng"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(X-type MCQ)</a:t>
          </a:r>
          <a:endParaRPr lang="en-US" b="1" cap="none" spc="50" dirty="0">
            <a:ln w="12700" cmpd="sng">
              <a:prstDash val="solid"/>
            </a:ln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3B8DDA2B-021A-498C-810A-246674646F39}" type="parTrans" cxnId="{E191B240-D846-4B00-BA60-7CCC7E338EA5}">
      <dgm:prSet/>
      <dgm:spPr/>
      <dgm:t>
        <a:bodyPr/>
        <a:lstStyle/>
        <a:p>
          <a:pPr algn="ctr"/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A782BEC-EE09-491F-AAA3-9FD4CEF7CF40}" type="sibTrans" cxnId="{E191B240-D846-4B00-BA60-7CCC7E338EA5}">
      <dgm:prSet/>
      <dgm:spPr/>
      <dgm:t>
        <a:bodyPr/>
        <a:lstStyle/>
        <a:p>
          <a:pPr algn="ctr"/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23F1B8A-13FB-476A-B7F4-A7295CF0DA31}">
      <dgm:prSet phldrT="[Text]"/>
      <dgm:spPr/>
      <dgm:t>
        <a:bodyPr/>
        <a:lstStyle/>
        <a:p>
          <a:pPr algn="ctr"/>
          <a:r>
            <a:rPr lang="en-US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Single Best Answer (SBA) </a:t>
          </a:r>
        </a:p>
        <a:p>
          <a:pPr algn="ctr"/>
          <a:r>
            <a:rPr lang="en-US" b="1" cap="none" spc="50" smtClean="0">
              <a:ln w="12700" cmpd="sng"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(A-type MCQ)</a:t>
          </a:r>
          <a:endParaRPr lang="en-US" b="1" cap="none" spc="50" dirty="0">
            <a:ln w="12700" cmpd="sng">
              <a:prstDash val="solid"/>
            </a:ln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B9FF03A1-5D58-475E-AF55-02448BC49BD5}" type="parTrans" cxnId="{A8AC074A-6837-42E5-A9C5-BB0D5FEF5044}">
      <dgm:prSet/>
      <dgm:spPr/>
      <dgm:t>
        <a:bodyPr/>
        <a:lstStyle/>
        <a:p>
          <a:pPr algn="ctr"/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6B1F4FB-8946-41BE-A0A1-CFDB9B9A7199}" type="sibTrans" cxnId="{A8AC074A-6837-42E5-A9C5-BB0D5FEF5044}">
      <dgm:prSet/>
      <dgm:spPr/>
      <dgm:t>
        <a:bodyPr/>
        <a:lstStyle/>
        <a:p>
          <a:pPr algn="ctr"/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2662405-137E-4C41-9784-C6301ED3CBA0}">
      <dgm:prSet phldrT="[Text]"/>
      <dgm:spPr/>
      <dgm:t>
        <a:bodyPr/>
        <a:lstStyle/>
        <a:p>
          <a:pPr algn="ctr"/>
          <a:r>
            <a:rPr lang="en-US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Extended Matching Question (EMQ)</a:t>
          </a:r>
        </a:p>
        <a:p>
          <a:pPr algn="ctr"/>
          <a:r>
            <a:rPr lang="en-US" b="1" cap="none" spc="50" smtClean="0">
              <a:ln w="12700" cmpd="sng"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(R-type MCQ)</a:t>
          </a:r>
          <a:endParaRPr lang="en-US" b="1" cap="none" spc="50" dirty="0">
            <a:ln w="12700" cmpd="sng">
              <a:prstDash val="solid"/>
            </a:ln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1D4C3378-EEF1-49C4-879A-808774B3F92F}" type="parTrans" cxnId="{1974581F-2335-4F7A-8771-DCADDDC5779B}">
      <dgm:prSet/>
      <dgm:spPr/>
      <dgm:t>
        <a:bodyPr/>
        <a:lstStyle/>
        <a:p>
          <a:pPr algn="ctr"/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4E37543-5126-4ACA-B297-7790E5D86C23}" type="sibTrans" cxnId="{1974581F-2335-4F7A-8771-DCADDDC5779B}">
      <dgm:prSet/>
      <dgm:spPr/>
      <dgm:t>
        <a:bodyPr/>
        <a:lstStyle/>
        <a:p>
          <a:pPr algn="ctr"/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5C3FB5B-CB10-493E-B4D9-ECE49B7F366E}" type="pres">
      <dgm:prSet presAssocID="{CB77EADE-9B6A-483D-97C6-8B34AD198D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705840-6F4D-4FDB-9823-DC6D9D82E41B}" type="pres">
      <dgm:prSet presAssocID="{67541651-9351-48A5-9435-9E31D06730C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672E2E-2246-49C6-8047-F86A4A8112DF}" type="pres">
      <dgm:prSet presAssocID="{BA782BEC-EE09-491F-AAA3-9FD4CEF7CF40}" presName="spacer" presStyleCnt="0"/>
      <dgm:spPr/>
    </dgm:pt>
    <dgm:pt modelId="{C1AB0B1D-0289-46D2-AA49-BAA27019A57A}" type="pres">
      <dgm:prSet presAssocID="{F23F1B8A-13FB-476A-B7F4-A7295CF0DA3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B5C54-C060-47C9-928B-4A0D159F971D}" type="pres">
      <dgm:prSet presAssocID="{76B1F4FB-8946-41BE-A0A1-CFDB9B9A7199}" presName="spacer" presStyleCnt="0"/>
      <dgm:spPr/>
    </dgm:pt>
    <dgm:pt modelId="{85C503C0-9FC8-4A02-96D0-8DCC1B8026D1}" type="pres">
      <dgm:prSet presAssocID="{32662405-137E-4C41-9784-C6301ED3CBA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56D627-DB1C-4408-97AC-56875692EF1A}" type="presOf" srcId="{32662405-137E-4C41-9784-C6301ED3CBA0}" destId="{85C503C0-9FC8-4A02-96D0-8DCC1B8026D1}" srcOrd="0" destOrd="0" presId="urn:microsoft.com/office/officeart/2005/8/layout/vList2"/>
    <dgm:cxn modelId="{3545BCF2-9A31-4B87-BA67-5CE6C057262B}" type="presOf" srcId="{67541651-9351-48A5-9435-9E31D06730C7}" destId="{65705840-6F4D-4FDB-9823-DC6D9D82E41B}" srcOrd="0" destOrd="0" presId="urn:microsoft.com/office/officeart/2005/8/layout/vList2"/>
    <dgm:cxn modelId="{86B4B122-3CFD-4599-95B1-DDEBE30ED70E}" type="presOf" srcId="{CB77EADE-9B6A-483D-97C6-8B34AD198DE9}" destId="{35C3FB5B-CB10-493E-B4D9-ECE49B7F366E}" srcOrd="0" destOrd="0" presId="urn:microsoft.com/office/officeart/2005/8/layout/vList2"/>
    <dgm:cxn modelId="{2EFB378E-8CDE-49FE-B076-2CA65F12CBD6}" type="presOf" srcId="{F23F1B8A-13FB-476A-B7F4-A7295CF0DA31}" destId="{C1AB0B1D-0289-46D2-AA49-BAA27019A57A}" srcOrd="0" destOrd="0" presId="urn:microsoft.com/office/officeart/2005/8/layout/vList2"/>
    <dgm:cxn modelId="{1974581F-2335-4F7A-8771-DCADDDC5779B}" srcId="{CB77EADE-9B6A-483D-97C6-8B34AD198DE9}" destId="{32662405-137E-4C41-9784-C6301ED3CBA0}" srcOrd="2" destOrd="0" parTransId="{1D4C3378-EEF1-49C4-879A-808774B3F92F}" sibTransId="{54E37543-5126-4ACA-B297-7790E5D86C23}"/>
    <dgm:cxn modelId="{A8AC074A-6837-42E5-A9C5-BB0D5FEF5044}" srcId="{CB77EADE-9B6A-483D-97C6-8B34AD198DE9}" destId="{F23F1B8A-13FB-476A-B7F4-A7295CF0DA31}" srcOrd="1" destOrd="0" parTransId="{B9FF03A1-5D58-475E-AF55-02448BC49BD5}" sibTransId="{76B1F4FB-8946-41BE-A0A1-CFDB9B9A7199}"/>
    <dgm:cxn modelId="{E191B240-D846-4B00-BA60-7CCC7E338EA5}" srcId="{CB77EADE-9B6A-483D-97C6-8B34AD198DE9}" destId="{67541651-9351-48A5-9435-9E31D06730C7}" srcOrd="0" destOrd="0" parTransId="{3B8DDA2B-021A-498C-810A-246674646F39}" sibTransId="{BA782BEC-EE09-491F-AAA3-9FD4CEF7CF40}"/>
    <dgm:cxn modelId="{18F8AE81-E33C-4789-ADA3-AF6CAF9795C1}" type="presParOf" srcId="{35C3FB5B-CB10-493E-B4D9-ECE49B7F366E}" destId="{65705840-6F4D-4FDB-9823-DC6D9D82E41B}" srcOrd="0" destOrd="0" presId="urn:microsoft.com/office/officeart/2005/8/layout/vList2"/>
    <dgm:cxn modelId="{BB531628-2F68-4F1B-AAE1-7137FB5C7194}" type="presParOf" srcId="{35C3FB5B-CB10-493E-B4D9-ECE49B7F366E}" destId="{32672E2E-2246-49C6-8047-F86A4A8112DF}" srcOrd="1" destOrd="0" presId="urn:microsoft.com/office/officeart/2005/8/layout/vList2"/>
    <dgm:cxn modelId="{9E2E048D-E18A-41F5-BC4C-894C6F2A2B2C}" type="presParOf" srcId="{35C3FB5B-CB10-493E-B4D9-ECE49B7F366E}" destId="{C1AB0B1D-0289-46D2-AA49-BAA27019A57A}" srcOrd="2" destOrd="0" presId="urn:microsoft.com/office/officeart/2005/8/layout/vList2"/>
    <dgm:cxn modelId="{FB7E4A51-F432-4EB8-B02C-84F47B944699}" type="presParOf" srcId="{35C3FB5B-CB10-493E-B4D9-ECE49B7F366E}" destId="{6EFB5C54-C060-47C9-928B-4A0D159F971D}" srcOrd="3" destOrd="0" presId="urn:microsoft.com/office/officeart/2005/8/layout/vList2"/>
    <dgm:cxn modelId="{024BB25E-FF43-4BA8-B50B-1EF947F8A53B}" type="presParOf" srcId="{35C3FB5B-CB10-493E-B4D9-ECE49B7F366E}" destId="{85C503C0-9FC8-4A02-96D0-8DCC1B8026D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CA49D4-B7F8-4017-9E8F-0C452BBFA207}">
      <dsp:nvSpPr>
        <dsp:cNvPr id="0" name=""/>
        <dsp:cNvSpPr/>
      </dsp:nvSpPr>
      <dsp:spPr>
        <a:xfrm>
          <a:off x="1975252" y="0"/>
          <a:ext cx="1316835" cy="1148956"/>
        </a:xfrm>
        <a:prstGeom prst="trapezoid">
          <a:avLst>
            <a:gd name="adj" fmla="val 57306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Does </a:t>
          </a:r>
        </a:p>
      </dsp:txBody>
      <dsp:txXfrm>
        <a:off x="1975252" y="0"/>
        <a:ext cx="1316835" cy="1148956"/>
      </dsp:txXfrm>
    </dsp:sp>
    <dsp:sp modelId="{FDD050A2-56CF-462D-833E-324291C91EBC}">
      <dsp:nvSpPr>
        <dsp:cNvPr id="0" name=""/>
        <dsp:cNvSpPr/>
      </dsp:nvSpPr>
      <dsp:spPr>
        <a:xfrm>
          <a:off x="1316835" y="1148956"/>
          <a:ext cx="2633670" cy="1148956"/>
        </a:xfrm>
        <a:prstGeom prst="trapezoid">
          <a:avLst>
            <a:gd name="adj" fmla="val 57306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Shows how</a:t>
          </a:r>
          <a:endParaRPr lang="en-US" sz="2600" kern="1200" dirty="0"/>
        </a:p>
      </dsp:txBody>
      <dsp:txXfrm>
        <a:off x="1777727" y="1148956"/>
        <a:ext cx="1711885" cy="1148956"/>
      </dsp:txXfrm>
    </dsp:sp>
    <dsp:sp modelId="{6524EA0E-A1CD-4A23-8B91-36109879BB25}">
      <dsp:nvSpPr>
        <dsp:cNvPr id="0" name=""/>
        <dsp:cNvSpPr/>
      </dsp:nvSpPr>
      <dsp:spPr>
        <a:xfrm>
          <a:off x="658417" y="2297913"/>
          <a:ext cx="3950505" cy="1148956"/>
        </a:xfrm>
        <a:prstGeom prst="trapezoid">
          <a:avLst>
            <a:gd name="adj" fmla="val 57306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Knows how</a:t>
          </a:r>
          <a:endParaRPr lang="en-US" sz="2600" kern="1200" dirty="0"/>
        </a:p>
      </dsp:txBody>
      <dsp:txXfrm>
        <a:off x="1349755" y="2297913"/>
        <a:ext cx="2567828" cy="1148956"/>
      </dsp:txXfrm>
    </dsp:sp>
    <dsp:sp modelId="{A5C2E228-941E-46FD-94FA-CAD0098C057F}">
      <dsp:nvSpPr>
        <dsp:cNvPr id="0" name=""/>
        <dsp:cNvSpPr/>
      </dsp:nvSpPr>
      <dsp:spPr>
        <a:xfrm>
          <a:off x="0" y="3446869"/>
          <a:ext cx="5267340" cy="1148956"/>
        </a:xfrm>
        <a:prstGeom prst="trapezoid">
          <a:avLst>
            <a:gd name="adj" fmla="val 57306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Knows</a:t>
          </a:r>
          <a:endParaRPr lang="en-US" sz="2600" kern="1200" dirty="0"/>
        </a:p>
      </dsp:txBody>
      <dsp:txXfrm>
        <a:off x="921784" y="3446869"/>
        <a:ext cx="3423771" cy="11489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4C5776-0AAB-4668-A457-F482F3CCDF9C}">
      <dsp:nvSpPr>
        <dsp:cNvPr id="0" name=""/>
        <dsp:cNvSpPr/>
      </dsp:nvSpPr>
      <dsp:spPr>
        <a:xfrm>
          <a:off x="0" y="519546"/>
          <a:ext cx="7315200" cy="10313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Constructed-response formats</a:t>
          </a:r>
          <a:endParaRPr lang="en-US" sz="4300" kern="1200" dirty="0"/>
        </a:p>
      </dsp:txBody>
      <dsp:txXfrm>
        <a:off x="0" y="519546"/>
        <a:ext cx="7315200" cy="1031354"/>
      </dsp:txXfrm>
    </dsp:sp>
    <dsp:sp modelId="{E0343063-5A79-430A-ACC2-220D4C06324A}">
      <dsp:nvSpPr>
        <dsp:cNvPr id="0" name=""/>
        <dsp:cNvSpPr/>
      </dsp:nvSpPr>
      <dsp:spPr>
        <a:xfrm>
          <a:off x="0" y="1550901"/>
          <a:ext cx="7315200" cy="71208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400" kern="1200" dirty="0" smtClean="0"/>
            <a:t>Essays questions</a:t>
          </a:r>
          <a:endParaRPr lang="en-US" sz="3400" kern="1200" dirty="0"/>
        </a:p>
      </dsp:txBody>
      <dsp:txXfrm>
        <a:off x="0" y="1550901"/>
        <a:ext cx="7315200" cy="712080"/>
      </dsp:txXfrm>
    </dsp:sp>
    <dsp:sp modelId="{1EDA457E-76FA-4E38-98CB-1AC5A32428D7}">
      <dsp:nvSpPr>
        <dsp:cNvPr id="0" name=""/>
        <dsp:cNvSpPr/>
      </dsp:nvSpPr>
      <dsp:spPr>
        <a:xfrm>
          <a:off x="0" y="2262981"/>
          <a:ext cx="7315200" cy="10313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Selected-response formats</a:t>
          </a:r>
          <a:endParaRPr lang="en-US" sz="4300" kern="1200" dirty="0"/>
        </a:p>
      </dsp:txBody>
      <dsp:txXfrm>
        <a:off x="0" y="2262981"/>
        <a:ext cx="7315200" cy="1031354"/>
      </dsp:txXfrm>
    </dsp:sp>
    <dsp:sp modelId="{B3A9017A-94BD-406B-83DD-52C1B50F2F76}">
      <dsp:nvSpPr>
        <dsp:cNvPr id="0" name=""/>
        <dsp:cNvSpPr/>
      </dsp:nvSpPr>
      <dsp:spPr>
        <a:xfrm>
          <a:off x="0" y="3294336"/>
          <a:ext cx="7315200" cy="71208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400" kern="1200" dirty="0" smtClean="0"/>
            <a:t>MCQ</a:t>
          </a:r>
          <a:endParaRPr lang="en-US" sz="3400" kern="1200" dirty="0"/>
        </a:p>
      </dsp:txBody>
      <dsp:txXfrm>
        <a:off x="0" y="3294336"/>
        <a:ext cx="7315200" cy="7120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705840-6F4D-4FDB-9823-DC6D9D82E41B}">
      <dsp:nvSpPr>
        <dsp:cNvPr id="0" name=""/>
        <dsp:cNvSpPr/>
      </dsp:nvSpPr>
      <dsp:spPr>
        <a:xfrm>
          <a:off x="0" y="51906"/>
          <a:ext cx="7315200" cy="141452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Multiple True False (MTF)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cap="none" spc="50" smtClean="0">
              <a:ln w="12700" cmpd="sng"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(X-type MCQ)</a:t>
          </a:r>
          <a:endParaRPr lang="en-US" sz="3100" b="1" kern="1200" cap="none" spc="50" dirty="0">
            <a:ln w="12700" cmpd="sng">
              <a:prstDash val="solid"/>
            </a:ln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0" y="51906"/>
        <a:ext cx="7315200" cy="1414529"/>
      </dsp:txXfrm>
    </dsp:sp>
    <dsp:sp modelId="{C1AB0B1D-0289-46D2-AA49-BAA27019A57A}">
      <dsp:nvSpPr>
        <dsp:cNvPr id="0" name=""/>
        <dsp:cNvSpPr/>
      </dsp:nvSpPr>
      <dsp:spPr>
        <a:xfrm>
          <a:off x="0" y="1555716"/>
          <a:ext cx="7315200" cy="141452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Single Best Answer (SBA)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cap="none" spc="50" smtClean="0">
              <a:ln w="12700" cmpd="sng"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(A-type MCQ)</a:t>
          </a:r>
          <a:endParaRPr lang="en-US" sz="3100" b="1" kern="1200" cap="none" spc="50" dirty="0">
            <a:ln w="12700" cmpd="sng">
              <a:prstDash val="solid"/>
            </a:ln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0" y="1555716"/>
        <a:ext cx="7315200" cy="1414529"/>
      </dsp:txXfrm>
    </dsp:sp>
    <dsp:sp modelId="{85C503C0-9FC8-4A02-96D0-8DCC1B8026D1}">
      <dsp:nvSpPr>
        <dsp:cNvPr id="0" name=""/>
        <dsp:cNvSpPr/>
      </dsp:nvSpPr>
      <dsp:spPr>
        <a:xfrm>
          <a:off x="0" y="3059526"/>
          <a:ext cx="7315200" cy="141452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Extended Matching Question (EMQ)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cap="none" spc="50" smtClean="0">
              <a:ln w="12700" cmpd="sng"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(R-type MCQ)</a:t>
          </a:r>
          <a:endParaRPr lang="en-US" sz="3100" b="1" kern="1200" cap="none" spc="50" dirty="0">
            <a:ln w="12700" cmpd="sng">
              <a:prstDash val="solid"/>
            </a:ln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0" y="3059526"/>
        <a:ext cx="7315200" cy="1414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181E5-CA68-421D-8974-F0B6A26A4DE0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B2163-6B5F-452F-BABF-0081A3F44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52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06375"/>
            <a:ext cx="6019800" cy="1470025"/>
          </a:xfrm>
          <a:noFill/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Multiple Choice Question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MCQ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38800"/>
            <a:ext cx="43434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Dr. </a:t>
            </a:r>
            <a:r>
              <a:rPr lang="en-US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Majed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Wadi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MBChB</a:t>
            </a:r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MSc</a:t>
            </a:r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Med </a:t>
            </a:r>
            <a:r>
              <a:rPr lang="en-US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Edu</a:t>
            </a:r>
            <a:endParaRPr lang="en-US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3" descr="Whole logo.png"/>
          <p:cNvPicPr>
            <a:picLocks noChangeAspect="1"/>
          </p:cNvPicPr>
          <p:nvPr/>
        </p:nvPicPr>
        <p:blipFill>
          <a:blip r:embed="rId3" cstate="print">
            <a:lum bright="20000"/>
          </a:blip>
          <a:stretch>
            <a:fillRect/>
          </a:stretch>
        </p:blipFill>
        <p:spPr>
          <a:xfrm>
            <a:off x="7486766" y="0"/>
            <a:ext cx="1657234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terms in MCQ Anatomy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7467600" cy="5181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Stem (item)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main idea or content you want to test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Lead in question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To direct examinee toward selection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It is usually combined to stem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Options (alternatives)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Statements related to the stem</a:t>
            </a:r>
          </a:p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b="1" dirty="0" smtClean="0"/>
              <a:t>Key answer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correct option</a:t>
            </a:r>
          </a:p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b="1" dirty="0" err="1" smtClean="0"/>
              <a:t>Distractors</a:t>
            </a:r>
            <a:endParaRPr lang="en-US" sz="3200" b="1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The wrong options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 (A-type MCQ)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Stem (item)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main idea or content you want to test</a:t>
            </a:r>
          </a:p>
          <a:p>
            <a:pPr lvl="1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Lead in question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To direct examinee toward selection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Options (alternatives)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Statements related to the 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648575" cy="1173162"/>
          </a:xfrm>
        </p:spPr>
        <p:txBody>
          <a:bodyPr/>
          <a:lstStyle/>
          <a:p>
            <a:r>
              <a:rPr lang="en-US" dirty="0" smtClean="0"/>
              <a:t>Example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1" y="1219200"/>
            <a:ext cx="7467600" cy="502920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A man of 68 presents with a sudden episode of severe colicky abdominal pain. Within three days of admission to hospital he becomes jaundiced and develops a high fluctuating pyrexia. </a:t>
            </a:r>
          </a:p>
          <a:p>
            <a:pPr algn="just">
              <a:buNone/>
            </a:pPr>
            <a:r>
              <a:rPr lang="en-US" dirty="0" smtClean="0"/>
              <a:t>	What is the most likely diagnosis in this patient? </a:t>
            </a:r>
          </a:p>
          <a:p>
            <a:pPr marL="1257300" lvl="2" indent="-457200" algn="just">
              <a:buFont typeface="+mj-lt"/>
              <a:buAutoNum type="alphaUcPeriod"/>
            </a:pPr>
            <a:r>
              <a:rPr lang="en-US" dirty="0" smtClean="0"/>
              <a:t>Infective hepatitis</a:t>
            </a:r>
          </a:p>
          <a:p>
            <a:pPr marL="1257300" lvl="2" indent="-457200" algn="just">
              <a:buFont typeface="+mj-lt"/>
              <a:buAutoNum type="alphaUcPeriod"/>
            </a:pPr>
            <a:r>
              <a:rPr lang="en-US" dirty="0" smtClean="0"/>
              <a:t>Cirrhosis of the liver</a:t>
            </a:r>
          </a:p>
          <a:p>
            <a:pPr marL="1257300" lvl="2" indent="-457200" algn="just">
              <a:buFont typeface="+mj-lt"/>
              <a:buAutoNum type="alphaUcPeriod"/>
            </a:pPr>
            <a:r>
              <a:rPr lang="en-US" dirty="0" smtClean="0"/>
              <a:t>A stone impacted in the common bile duct</a:t>
            </a:r>
          </a:p>
          <a:p>
            <a:pPr marL="1257300" lvl="2" indent="-457200" algn="just">
              <a:buFont typeface="+mj-lt"/>
              <a:buAutoNum type="alphaUcPeriod"/>
            </a:pPr>
            <a:r>
              <a:rPr lang="en-US" dirty="0" smtClean="0"/>
              <a:t>Carcinoma of the head of pancreas</a:t>
            </a:r>
          </a:p>
          <a:p>
            <a:pPr marL="1257300" lvl="2" indent="-457200" algn="just">
              <a:buFont typeface="+mj-lt"/>
              <a:buAutoNum type="alphaUcPeriod"/>
            </a:pPr>
            <a:r>
              <a:rPr lang="en-US" dirty="0" smtClean="0"/>
              <a:t>An </a:t>
            </a:r>
            <a:r>
              <a:rPr lang="en-US" dirty="0" err="1" smtClean="0"/>
              <a:t>intrahepaticabscess</a:t>
            </a:r>
            <a:endParaRPr lang="ar-SA" dirty="0"/>
          </a:p>
        </p:txBody>
      </p:sp>
      <p:sp>
        <p:nvSpPr>
          <p:cNvPr id="14" name="مستطيل 13"/>
          <p:cNvSpPr/>
          <p:nvPr/>
        </p:nvSpPr>
        <p:spPr bwMode="auto">
          <a:xfrm>
            <a:off x="1600200" y="1295400"/>
            <a:ext cx="7239000" cy="20574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28600" y="2057400"/>
            <a:ext cx="13716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Stem </a:t>
            </a:r>
            <a:endParaRPr lang="ar-SA" sz="2800" b="1" dirty="0">
              <a:solidFill>
                <a:schemeClr val="bg1"/>
              </a:solidFill>
            </a:endParaRPr>
          </a:p>
        </p:txBody>
      </p:sp>
      <p:sp>
        <p:nvSpPr>
          <p:cNvPr id="16" name="مستطيل 15"/>
          <p:cNvSpPr/>
          <p:nvPr/>
        </p:nvSpPr>
        <p:spPr bwMode="auto">
          <a:xfrm>
            <a:off x="1600200" y="3429000"/>
            <a:ext cx="7239000" cy="7620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228600" y="3429000"/>
            <a:ext cx="1371600" cy="769441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Lead-in Question</a:t>
            </a:r>
            <a:endParaRPr lang="ar-SA" sz="2200" b="1" dirty="0">
              <a:solidFill>
                <a:schemeClr val="bg1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600200" y="4267200"/>
            <a:ext cx="7239000" cy="20574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28600" y="5257800"/>
            <a:ext cx="13716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Options </a:t>
            </a:r>
            <a:endParaRPr lang="ar-S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MTF (X-type MCQ)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Direction (description or notification)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Stem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Lead-in question (accordingly)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Options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MTF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Answer by True or False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Which of the following is/are X-linked recessive conditions?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Hemophilia A (classic hemophilia)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Cystic fibrosis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err="1" smtClean="0"/>
              <a:t>Duchenne’s</a:t>
            </a:r>
            <a:r>
              <a:rPr lang="en-US" dirty="0" smtClean="0"/>
              <a:t> muscular dystrophy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err="1" smtClean="0"/>
              <a:t>Tay</a:t>
            </a:r>
            <a:r>
              <a:rPr lang="en-US" dirty="0" smtClean="0"/>
              <a:t>-Sachs disease</a:t>
            </a:r>
            <a:endParaRPr lang="en-US" dirty="0"/>
          </a:p>
        </p:txBody>
      </p:sp>
      <p:sp>
        <p:nvSpPr>
          <p:cNvPr id="10" name="مستطيل 13"/>
          <p:cNvSpPr/>
          <p:nvPr/>
        </p:nvSpPr>
        <p:spPr bwMode="auto">
          <a:xfrm>
            <a:off x="1600200" y="2667000"/>
            <a:ext cx="7239000" cy="12192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مربع نص 14"/>
          <p:cNvSpPr txBox="1"/>
          <p:nvPr/>
        </p:nvSpPr>
        <p:spPr>
          <a:xfrm>
            <a:off x="228600" y="2708955"/>
            <a:ext cx="1371600" cy="1177245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350" b="1" dirty="0" smtClean="0">
                <a:solidFill>
                  <a:schemeClr val="bg1"/>
                </a:solidFill>
              </a:rPr>
              <a:t>Stem and Lead-in question </a:t>
            </a:r>
            <a:endParaRPr lang="ar-SA" sz="2350" b="1" dirty="0">
              <a:solidFill>
                <a:schemeClr val="bg1"/>
              </a:solidFill>
            </a:endParaRPr>
          </a:p>
        </p:txBody>
      </p:sp>
      <p:sp>
        <p:nvSpPr>
          <p:cNvPr id="14" name="مستطيل 17"/>
          <p:cNvSpPr/>
          <p:nvPr/>
        </p:nvSpPr>
        <p:spPr bwMode="auto">
          <a:xfrm>
            <a:off x="1600200" y="3962400"/>
            <a:ext cx="7239000" cy="23622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مربع نص 18"/>
          <p:cNvSpPr txBox="1"/>
          <p:nvPr/>
        </p:nvSpPr>
        <p:spPr>
          <a:xfrm>
            <a:off x="228600" y="5257800"/>
            <a:ext cx="13716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Options </a:t>
            </a:r>
            <a:endParaRPr lang="ar-SA" sz="2400" b="1" dirty="0">
              <a:solidFill>
                <a:schemeClr val="bg1"/>
              </a:solidFill>
            </a:endParaRPr>
          </a:p>
        </p:txBody>
      </p:sp>
      <p:sp>
        <p:nvSpPr>
          <p:cNvPr id="16" name="مستطيل 13"/>
          <p:cNvSpPr/>
          <p:nvPr/>
        </p:nvSpPr>
        <p:spPr bwMode="auto">
          <a:xfrm>
            <a:off x="1600200" y="1600200"/>
            <a:ext cx="7239000" cy="5334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مربع نص 14"/>
          <p:cNvSpPr txBox="1"/>
          <p:nvPr/>
        </p:nvSpPr>
        <p:spPr>
          <a:xfrm>
            <a:off x="228600" y="1600201"/>
            <a:ext cx="1371600" cy="469359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450" b="1" dirty="0" smtClean="0">
                <a:solidFill>
                  <a:schemeClr val="bg1"/>
                </a:solidFill>
              </a:rPr>
              <a:t>Direction </a:t>
            </a:r>
            <a:endParaRPr lang="ar-SA" sz="24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EMQ (R-type EMQ)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It is like SBA in upside down structure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Theme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Options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Lead-in question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Stems (items)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3152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EMQ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13"/>
          <p:cNvSpPr/>
          <p:nvPr/>
        </p:nvSpPr>
        <p:spPr bwMode="auto">
          <a:xfrm>
            <a:off x="152400" y="762000"/>
            <a:ext cx="8839200" cy="3048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مستطيل 13"/>
          <p:cNvSpPr/>
          <p:nvPr/>
        </p:nvSpPr>
        <p:spPr bwMode="auto">
          <a:xfrm>
            <a:off x="152400" y="1219200"/>
            <a:ext cx="8839200" cy="21336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مستطيل 13"/>
          <p:cNvSpPr/>
          <p:nvPr/>
        </p:nvSpPr>
        <p:spPr bwMode="auto">
          <a:xfrm>
            <a:off x="152400" y="3505200"/>
            <a:ext cx="8839200" cy="3048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مستطيل 13"/>
          <p:cNvSpPr/>
          <p:nvPr/>
        </p:nvSpPr>
        <p:spPr bwMode="auto">
          <a:xfrm>
            <a:off x="152400" y="3962400"/>
            <a:ext cx="8839200" cy="26670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ction Button: Return 9">
            <a:hlinkClick r:id="rId3" action="ppaction://hlinksldjump" highlightClick="1"/>
          </p:cNvPr>
          <p:cNvSpPr/>
          <p:nvPr/>
        </p:nvSpPr>
        <p:spPr>
          <a:xfrm rot="10800000">
            <a:off x="8534400" y="228600"/>
            <a:ext cx="381000" cy="304800"/>
          </a:xfrm>
          <a:prstGeom prst="actionButtonReturn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trends in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MTF is abandoned by NBME (not recommended for use)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MTF was discouraged by most authorities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SBA and EMQ are widely used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They must design to in a good way to test higher level of thinking and application of knowledge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to design good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91400" cy="4525963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Content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Format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Style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Stem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Options</a:t>
            </a:r>
          </a:p>
          <a:p>
            <a:pPr marL="514350" indent="-514350">
              <a:buNone/>
            </a:pPr>
            <a:r>
              <a:rPr lang="en-US" b="1" dirty="0" smtClean="0"/>
              <a:t>	</a:t>
            </a:r>
            <a:r>
              <a:rPr lang="en-US" sz="2400" b="1" dirty="0" smtClean="0"/>
              <a:t>		(</a:t>
            </a:r>
            <a:r>
              <a:rPr lang="en-US" sz="2400" dirty="0" err="1" smtClean="0"/>
              <a:t>Haladyna</a:t>
            </a:r>
            <a:r>
              <a:rPr lang="en-US" sz="2400" dirty="0" smtClean="0"/>
              <a:t>, Downing, &amp; Rodriquez, 2002</a:t>
            </a:r>
            <a:r>
              <a:rPr lang="en-US" sz="2400" b="1" dirty="0" smtClean="0"/>
              <a:t> )</a:t>
            </a:r>
          </a:p>
          <a:p>
            <a:pPr marL="514350" indent="-514350" algn="l">
              <a:buFont typeface="+mj-lt"/>
              <a:buAutoNum type="arabicPeriod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to design good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Style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Options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know basic concepts and rationale of MCQ</a:t>
            </a:r>
          </a:p>
          <a:p>
            <a:r>
              <a:rPr lang="en-US" dirty="0" smtClean="0"/>
              <a:t>To know different types of MCQ</a:t>
            </a:r>
          </a:p>
          <a:p>
            <a:r>
              <a:rPr lang="en-US" dirty="0" smtClean="0"/>
              <a:t>To illustrate anatomy of each type</a:t>
            </a:r>
          </a:p>
          <a:p>
            <a:r>
              <a:rPr lang="en-US" dirty="0" smtClean="0"/>
              <a:t>To discuss guidelines construction of MCQ </a:t>
            </a:r>
          </a:p>
          <a:p>
            <a:r>
              <a:rPr lang="en-US" dirty="0" smtClean="0"/>
              <a:t>To construct good SBA and EMQ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944562"/>
          </a:xfrm>
        </p:spPr>
        <p:txBody>
          <a:bodyPr/>
          <a:lstStyle/>
          <a:p>
            <a:r>
              <a:rPr lang="en-US" dirty="0" smtClean="0"/>
              <a:t>Content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467600" cy="54102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dirty="0" smtClean="0"/>
              <a:t>It must reflect specific content and focus on key concepts and principles that are essential for candidates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smtClean="0"/>
              <a:t>Base each item on important content, test material relevant for future career; avoid trivial content.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smtClean="0"/>
              <a:t>Use novel material to test higher level learning.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smtClean="0"/>
              <a:t>Keep the content of each item independent.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smtClean="0"/>
              <a:t>Avoid opinion-based items.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smtClean="0"/>
              <a:t>Avoid trick items.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smtClean="0"/>
              <a:t>Keep vocabulary simple and appropriate for the examinees tested.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tricky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111539"/>
            <a:ext cx="7772400" cy="5762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to design good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Style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Options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Use the question, completion, and best answer versions of conventional MC, the alternate choice, true-false, multiple true-false, matching, and the context-dependent item and item set formats, but avoid the complex MC format.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Format the item vertically, not horizontally.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to design good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Style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Options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Edit and proof items.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correct grammar, punctuation, capitalization, and spelling.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Minimize the amount of reading in each item.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 shaped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022" y="1295400"/>
            <a:ext cx="827497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Poorly shaped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447800"/>
            <a:ext cx="82296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643"/>
            <a:ext cx="8686800" cy="650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to design good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Style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Options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/>
        </p:nvGraphicFramePr>
        <p:xfrm>
          <a:off x="2057400" y="1500174"/>
          <a:ext cx="5267340" cy="4595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5822" y="1357300"/>
            <a:ext cx="1508378" cy="145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ight Brace 11"/>
          <p:cNvSpPr/>
          <p:nvPr/>
        </p:nvSpPr>
        <p:spPr>
          <a:xfrm rot="19760467">
            <a:off x="6642098" y="3521048"/>
            <a:ext cx="431805" cy="2559104"/>
          </a:xfrm>
          <a:prstGeom prst="rightBrace">
            <a:avLst>
              <a:gd name="adj1" fmla="val 21985"/>
              <a:gd name="adj2" fmla="val 47973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9760467">
            <a:off x="5627949" y="2417770"/>
            <a:ext cx="328484" cy="1242950"/>
          </a:xfrm>
          <a:prstGeom prst="rightBrace">
            <a:avLst>
              <a:gd name="adj1" fmla="val 21985"/>
              <a:gd name="adj2" fmla="val 47973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19760467">
            <a:off x="4958462" y="1346413"/>
            <a:ext cx="289349" cy="1094724"/>
          </a:xfrm>
          <a:prstGeom prst="rightBrace">
            <a:avLst>
              <a:gd name="adj1" fmla="val 21985"/>
              <a:gd name="adj2" fmla="val 47973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58000" y="4114800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Written formats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MCQ, MTF, EMQ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Essays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45696" y="266700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OSCE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325616" y="1556792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Observational instrument 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87814" y="2831068"/>
            <a:ext cx="144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1919 - 1998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0" y="61722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Miller pyramid (19900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5C2E228-941E-46FD-94FA-CAD0098C0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A5C2E228-941E-46FD-94FA-CAD0098C0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524EA0E-A1CD-4A23-8B91-36109879BB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graphicEl>
                                              <a:dgm id="{6524EA0E-A1CD-4A23-8B91-36109879BB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DD050A2-56CF-462D-833E-324291C91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graphicEl>
                                              <a:dgm id="{FDD050A2-56CF-462D-833E-324291C91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CCA49D4-B7F8-4017-9E8F-0C452BBFA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graphicEl>
                                              <a:dgm id="{8CCA49D4-B7F8-4017-9E8F-0C452BBFA2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lvlOne" rev="1"/>
        </p:bldSub>
      </p:bldGraphic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7724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Ensure that the directions in the stem are very clear.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Include the central idea in the stem, not in the options.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Avoid window dressing (excessive verbiage).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Word the stem positively, avoid negatives such as </a:t>
            </a:r>
            <a:r>
              <a:rPr lang="en-US" b="1" dirty="0" smtClean="0"/>
              <a:t>NOT</a:t>
            </a:r>
            <a:r>
              <a:rPr lang="en-US" dirty="0" smtClean="0"/>
              <a:t> or </a:t>
            </a:r>
            <a:r>
              <a:rPr lang="en-US" b="1" dirty="0" smtClean="0"/>
              <a:t>EXCEPT</a:t>
            </a:r>
            <a:r>
              <a:rPr lang="en-US" dirty="0" smtClean="0"/>
              <a:t>. If negative words are used, use the word cautiously and always ensure that the word appears capitalized and in bold type.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to design good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Style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Options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Options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543800" cy="5486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Develop as many effective choices as you can, but research suggests </a:t>
            </a:r>
            <a:r>
              <a:rPr lang="en-US" sz="2400" b="1" dirty="0" smtClean="0">
                <a:solidFill>
                  <a:srgbClr val="FF0000"/>
                </a:solidFill>
              </a:rPr>
              <a:t>three</a:t>
            </a:r>
            <a:r>
              <a:rPr lang="en-US" sz="2400" dirty="0" smtClean="0"/>
              <a:t> is adequate.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Make sure that only one of these choices is the right answer.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Vary the location of the right answer according to the number of choices.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Balance the answer key, insofar as possible, so that the correct answer appears an equal number of times in each answer position.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Place the choices in logical or numerical order.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Keep choices independent; choices should not be overlapping in meaning.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guidelines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70037"/>
            <a:ext cx="7315200" cy="4906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Keep choices homogeneous in content and grammatical structure.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Keep the length of choices about equal.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i="1" dirty="0" smtClean="0"/>
              <a:t>None-of-the above should be used carefully.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 Avoid </a:t>
            </a:r>
            <a:r>
              <a:rPr lang="en-US" i="1" dirty="0" smtClean="0"/>
              <a:t>All-of-the-above.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Phrase choices positively; avoid negatives such as NOT.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2"/>
            </a:pPr>
            <a:r>
              <a:rPr lang="en-US" sz="2000" dirty="0" smtClean="0"/>
              <a:t>Avoid giving clues to the right answer, such as: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sz="2000" dirty="0" smtClean="0"/>
              <a:t>Specific determiners including </a:t>
            </a:r>
            <a:r>
              <a:rPr lang="en-US" sz="2000" i="1" dirty="0" smtClean="0"/>
              <a:t>always, never, completely, and absolutely.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sz="2000" dirty="0" smtClean="0"/>
              <a:t>Clang associations, choices identical to or resembling words in the stem.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sz="2000" dirty="0" smtClean="0"/>
              <a:t>Grammatical inconsistencies that cue the test-taker to the correct choice.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sz="2000" dirty="0" smtClean="0"/>
              <a:t>Conspicuous correct choice.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sz="2000" dirty="0" smtClean="0"/>
              <a:t>Pairs or triplets of options that clue the test-taker to the correct choice.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dirty="0" smtClean="0"/>
              <a:t>Make </a:t>
            </a:r>
            <a:r>
              <a:rPr lang="en-US" sz="2000" dirty="0" smtClean="0"/>
              <a:t>all </a:t>
            </a:r>
            <a:r>
              <a:rPr lang="en-US" sz="2000" dirty="0" err="1" smtClean="0"/>
              <a:t>distractors</a:t>
            </a:r>
            <a:r>
              <a:rPr lang="en-US" sz="2000" dirty="0" smtClean="0"/>
              <a:t> plausible.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8588" y="1600200"/>
            <a:ext cx="756795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cues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399" y="1219200"/>
            <a:ext cx="7588107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repeat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9529" y="1600200"/>
            <a:ext cx="75191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09800"/>
            <a:ext cx="741336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EMQ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Identify the theme for the set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Write the lead-in for the </a:t>
            </a:r>
            <a:r>
              <a:rPr lang="en-US" dirty="0" smtClean="0"/>
              <a:t>set.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Prepare the list of options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Write the </a:t>
            </a:r>
            <a:r>
              <a:rPr lang="en-US" dirty="0" smtClean="0"/>
              <a:t>items.</a:t>
            </a:r>
            <a:endParaRPr lang="en-US" dirty="0"/>
          </a:p>
        </p:txBody>
      </p:sp>
      <p:sp>
        <p:nvSpPr>
          <p:cNvPr id="4" name="Action Button: Return 3">
            <a:hlinkClick r:id="rId2" action="ppaction://hlinksldjump" highlightClick="1"/>
          </p:cNvPr>
          <p:cNvSpPr/>
          <p:nvPr/>
        </p:nvSpPr>
        <p:spPr>
          <a:xfrm>
            <a:off x="7848600" y="6019800"/>
            <a:ext cx="838200" cy="6096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Written assessment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73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4C5776-0AAB-4668-A457-F482F3CCD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14C5776-0AAB-4668-A457-F482F3CCDF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343063-5A79-430A-ACC2-220D4C063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0343063-5A79-430A-ACC2-220D4C0632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DA457E-76FA-4E38-98CB-1AC5A32428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1EDA457E-76FA-4E38-98CB-1AC5A32428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A9017A-94BD-406B-83DD-52C1B50F2F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B3A9017A-94BD-406B-83DD-52C1B50F2F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95600"/>
            <a:ext cx="73152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600" cy="4525963"/>
          </a:xfrm>
        </p:spPr>
        <p:txBody>
          <a:bodyPr/>
          <a:lstStyle/>
          <a:p>
            <a:pPr algn="just"/>
            <a:r>
              <a:rPr lang="en-US" dirty="0" smtClean="0"/>
              <a:t>It was </a:t>
            </a:r>
            <a:r>
              <a:rPr lang="en-US" dirty="0"/>
              <a:t>invented in 1914 by </a:t>
            </a:r>
            <a:r>
              <a:rPr lang="en-US" b="1" dirty="0"/>
              <a:t>Frederick Kelly </a:t>
            </a:r>
            <a:endParaRPr lang="en-US" b="1" dirty="0" smtClean="0"/>
          </a:p>
          <a:p>
            <a:pPr algn="just"/>
            <a:r>
              <a:rPr lang="en-US" dirty="0"/>
              <a:t>It is the most widely used format in medical and health professional </a:t>
            </a:r>
            <a:r>
              <a:rPr lang="en-US" dirty="0" smtClean="0"/>
              <a:t>education</a:t>
            </a:r>
          </a:p>
          <a:p>
            <a:pPr algn="just"/>
            <a:r>
              <a:rPr lang="en-US" dirty="0" smtClean="0"/>
              <a:t>It tests a wide proportion of knowledge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of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Broad representative content</a:t>
            </a:r>
            <a:endParaRPr lang="en-US" dirty="0" smtClean="0"/>
          </a:p>
          <a:p>
            <a:r>
              <a:rPr lang="en-US" dirty="0" smtClean="0"/>
              <a:t>Effective</a:t>
            </a:r>
            <a:r>
              <a:rPr lang="en-US" dirty="0" smtClean="0"/>
              <a:t>: contributes to high validity </a:t>
            </a:r>
            <a:r>
              <a:rPr lang="en-US" dirty="0" smtClean="0"/>
              <a:t>and reliability </a:t>
            </a:r>
            <a:r>
              <a:rPr lang="en-US" dirty="0" smtClean="0"/>
              <a:t>per hour of testing time</a:t>
            </a:r>
          </a:p>
          <a:p>
            <a:r>
              <a:rPr lang="en-US" dirty="0" smtClean="0"/>
              <a:t>Objective</a:t>
            </a:r>
            <a:r>
              <a:rPr lang="en-US" dirty="0" smtClean="0"/>
              <a:t>: contributes to </a:t>
            </a:r>
            <a:r>
              <a:rPr lang="en-US" dirty="0" smtClean="0"/>
              <a:t>reliability</a:t>
            </a:r>
          </a:p>
          <a:p>
            <a:r>
              <a:rPr lang="en-US" dirty="0" smtClean="0"/>
              <a:t>Defensibility</a:t>
            </a:r>
            <a:endParaRPr lang="en-US" dirty="0" smtClean="0"/>
          </a:p>
          <a:p>
            <a:r>
              <a:rPr lang="en-US" dirty="0" smtClean="0"/>
              <a:t>Accurate</a:t>
            </a:r>
            <a:r>
              <a:rPr lang="en-US" dirty="0" smtClean="0"/>
              <a:t>, timely </a:t>
            </a:r>
            <a:r>
              <a:rPr lang="en-US" dirty="0" smtClean="0"/>
              <a:t>feedback</a:t>
            </a:r>
          </a:p>
          <a:p>
            <a:r>
              <a:rPr lang="en-US" dirty="0" smtClean="0"/>
              <a:t>Secure reuse of banked items</a:t>
            </a:r>
          </a:p>
          <a:p>
            <a:r>
              <a:rPr lang="en-US" dirty="0" smtClean="0"/>
              <a:t>Cost-effective</a:t>
            </a:r>
            <a:r>
              <a:rPr lang="en-US" dirty="0" smtClean="0"/>
              <a:t>: administration and scoring</a:t>
            </a:r>
          </a:p>
          <a:p>
            <a:r>
              <a:rPr lang="en-US" dirty="0" smtClean="0"/>
              <a:t>Higher-order </a:t>
            </a:r>
            <a:r>
              <a:rPr lang="en-US" dirty="0" smtClean="0"/>
              <a:t>thinking skills measureable if properly formatted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 of 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Resource-intensive</a:t>
            </a:r>
            <a:r>
              <a:rPr lang="en-US" dirty="0" smtClean="0"/>
              <a:t>: requires skill and time to write, especially context-rich questions</a:t>
            </a:r>
          </a:p>
          <a:p>
            <a:r>
              <a:rPr lang="en-US" dirty="0" smtClean="0"/>
              <a:t>Often </a:t>
            </a:r>
            <a:r>
              <a:rPr lang="en-US" dirty="0" smtClean="0"/>
              <a:t>used to test recall of facts; </a:t>
            </a:r>
            <a:r>
              <a:rPr lang="en-US" dirty="0" smtClean="0"/>
              <a:t>trivialization</a:t>
            </a:r>
            <a:endParaRPr lang="en-US" dirty="0" smtClean="0"/>
          </a:p>
          <a:p>
            <a:r>
              <a:rPr lang="en-US" dirty="0" smtClean="0"/>
              <a:t>Promotes </a:t>
            </a:r>
            <a:r>
              <a:rPr lang="en-US" dirty="0" smtClean="0"/>
              <a:t>surface learning in students if used to test primarily recall</a:t>
            </a:r>
          </a:p>
          <a:p>
            <a:r>
              <a:rPr lang="en-US" dirty="0" smtClean="0"/>
              <a:t>Promotes trivialization </a:t>
            </a:r>
            <a:r>
              <a:rPr lang="en-US" dirty="0" smtClean="0"/>
              <a:t>and avoidance of important areas and cognitive skills among item-writers if faced with difficulty in writing</a:t>
            </a:r>
          </a:p>
          <a:p>
            <a:r>
              <a:rPr lang="en-US" dirty="0" smtClean="0"/>
              <a:t>Not </a:t>
            </a:r>
            <a:r>
              <a:rPr lang="en-US" dirty="0" smtClean="0"/>
              <a:t>able to assess </a:t>
            </a:r>
            <a:r>
              <a:rPr lang="en-US" dirty="0" smtClean="0"/>
              <a:t>summarizing </a:t>
            </a:r>
            <a:r>
              <a:rPr lang="en-US" dirty="0" smtClean="0"/>
              <a:t>and writing skills, critical thinking </a:t>
            </a:r>
            <a:r>
              <a:rPr lang="en-US" dirty="0" smtClean="0"/>
              <a:t>processes</a:t>
            </a:r>
          </a:p>
          <a:p>
            <a:r>
              <a:rPr lang="en-US" dirty="0" smtClean="0"/>
              <a:t>Bad public relations</a:t>
            </a:r>
          </a:p>
          <a:p>
            <a:pPr lvl="1"/>
            <a:r>
              <a:rPr lang="en-US" dirty="0" smtClean="0"/>
              <a:t> Guessing</a:t>
            </a:r>
          </a:p>
          <a:p>
            <a:pPr lvl="1"/>
            <a:r>
              <a:rPr lang="en-US" dirty="0" smtClean="0"/>
              <a:t> Memorable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MCQ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73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705840-6F4D-4FDB-9823-DC6D9D82E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65705840-6F4D-4FDB-9823-DC6D9D82E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65705840-6F4D-4FDB-9823-DC6D9D82E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graphicEl>
                                              <a:dgm id="{65705840-6F4D-4FDB-9823-DC6D9D82E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graphicEl>
                                              <a:dgm id="{65705840-6F4D-4FDB-9823-DC6D9D82E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dgm id="{65705840-6F4D-4FDB-9823-DC6D9D82E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AB0B1D-0289-46D2-AA49-BAA27019A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graphicEl>
                                              <a:dgm id="{C1AB0B1D-0289-46D2-AA49-BAA27019A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dgm id="{C1AB0B1D-0289-46D2-AA49-BAA27019A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C1AB0B1D-0289-46D2-AA49-BAA27019A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C1AB0B1D-0289-46D2-AA49-BAA27019A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C1AB0B1D-0289-46D2-AA49-BAA27019A5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5C503C0-9FC8-4A02-96D0-8DCC1B802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dgm id="{85C503C0-9FC8-4A02-96D0-8DCC1B802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85C503C0-9FC8-4A02-96D0-8DCC1B802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85C503C0-9FC8-4A02-96D0-8DCC1B802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85C503C0-9FC8-4A02-96D0-8DCC1B802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85C503C0-9FC8-4A02-96D0-8DCC1B8026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752600"/>
            <a:ext cx="73152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Anatomy of MCQ</a:t>
            </a:r>
            <a:endParaRPr lang="en-US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 descr="Book__Anatomy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3505200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982</Words>
  <Application>Microsoft Office PowerPoint</Application>
  <PresentationFormat>On-screen Show (4:3)</PresentationFormat>
  <Paragraphs>212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Multiple Choice Question MCQ</vt:lpstr>
      <vt:lpstr>Objectives </vt:lpstr>
      <vt:lpstr>Background </vt:lpstr>
      <vt:lpstr>Written assessment</vt:lpstr>
      <vt:lpstr>MCQ</vt:lpstr>
      <vt:lpstr>Strengths of MCQ</vt:lpstr>
      <vt:lpstr>Weakness of MCQ</vt:lpstr>
      <vt:lpstr>Types of MCQ</vt:lpstr>
      <vt:lpstr>Anatomy of MCQ</vt:lpstr>
      <vt:lpstr>General terms in MCQ Anatomy</vt:lpstr>
      <vt:lpstr>SBA (A-type MCQ) Anatomy</vt:lpstr>
      <vt:lpstr>Example </vt:lpstr>
      <vt:lpstr>MTF (X-type MCQ) Anatomy</vt:lpstr>
      <vt:lpstr>Example of MTF</vt:lpstr>
      <vt:lpstr>EMQ (R-type EMQ) Anatomy</vt:lpstr>
      <vt:lpstr>Example of EMQ</vt:lpstr>
      <vt:lpstr>New trends in MCQ</vt:lpstr>
      <vt:lpstr>Guidelines to design good MCQ</vt:lpstr>
      <vt:lpstr>Guidelines to design good MCQ</vt:lpstr>
      <vt:lpstr>Content guidelines</vt:lpstr>
      <vt:lpstr>Example of tricky item</vt:lpstr>
      <vt:lpstr>Guidelines to design good MCQ</vt:lpstr>
      <vt:lpstr>Format guidelines</vt:lpstr>
      <vt:lpstr>Guidelines to design good MCQ</vt:lpstr>
      <vt:lpstr>Style guidelines</vt:lpstr>
      <vt:lpstr>Appropriate shaped item</vt:lpstr>
      <vt:lpstr>Poorly shaped item</vt:lpstr>
      <vt:lpstr>Slide 28</vt:lpstr>
      <vt:lpstr>Guidelines to design good MCQ</vt:lpstr>
      <vt:lpstr>Stem guidelines</vt:lpstr>
      <vt:lpstr>Guidelines to design good MCQ</vt:lpstr>
      <vt:lpstr>Options guidelines</vt:lpstr>
      <vt:lpstr>Options guidelines cont’</vt:lpstr>
      <vt:lpstr>Options guidelines</vt:lpstr>
      <vt:lpstr>Absolute terms</vt:lpstr>
      <vt:lpstr>Grammar cues</vt:lpstr>
      <vt:lpstr>Word repeat</vt:lpstr>
      <vt:lpstr>Inconsistency </vt:lpstr>
      <vt:lpstr>Guidelines for EMQ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Choice Question MCQ</dc:title>
  <dc:creator>Majed Wadi</dc:creator>
  <cp:lastModifiedBy>Majed Wadi</cp:lastModifiedBy>
  <cp:revision>46</cp:revision>
  <dcterms:created xsi:type="dcterms:W3CDTF">2013-01-03T13:54:52Z</dcterms:created>
  <dcterms:modified xsi:type="dcterms:W3CDTF">2013-01-17T21:07:43Z</dcterms:modified>
</cp:coreProperties>
</file>